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5" r:id="rId4"/>
    <p:sldId id="266" r:id="rId5"/>
    <p:sldId id="267" r:id="rId6"/>
    <p:sldId id="274" r:id="rId7"/>
    <p:sldId id="275" r:id="rId8"/>
    <p:sldId id="278" r:id="rId9"/>
    <p:sldId id="276" r:id="rId10"/>
    <p:sldId id="277" r:id="rId11"/>
    <p:sldId id="279" r:id="rId12"/>
    <p:sldId id="280" r:id="rId13"/>
    <p:sldId id="281" r:id="rId14"/>
    <p:sldId id="283" r:id="rId15"/>
    <p:sldId id="282" r:id="rId16"/>
    <p:sldId id="284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9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3881884" y="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868680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3881884" y="8686800"/>
            <a:ext cx="2975759" cy="45684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3168DFD-0789-4F01-B3F8-6E4489686931}" type="slidenum">
              <a:t>‹#›</a:t>
            </a:fld>
            <a:endParaRPr lang="el-GR" sz="1400" b="0" i="0" u="none" strike="noStrike" kern="1200" cap="none" spc="0" baseline="0">
              <a:solidFill>
                <a:srgbClr val="FFFFFF"/>
              </a:solidFill>
              <a:uFillTx/>
              <a:latin typeface="Arial" pitchFamily="2"/>
              <a:ea typeface="Arial" pitchFamily="2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5405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0" y="694797"/>
            <a:ext cx="356" cy="356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685800" y="4343400"/>
            <a:ext cx="5486043" cy="4114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45167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450"/>
      </a:spcBef>
      <a:spcAft>
        <a:spcPts val="0"/>
      </a:spcAft>
      <a:buNone/>
      <a:tabLst>
        <a:tab pos="0" algn="l"/>
        <a:tab pos="914400" algn="l"/>
        <a:tab pos="1828800" algn="l"/>
        <a:tab pos="2743200" algn="l"/>
        <a:tab pos="3657600" algn="l"/>
        <a:tab pos="4572000" algn="l"/>
        <a:tab pos="5486400" algn="l"/>
        <a:tab pos="6400800" algn="l"/>
        <a:tab pos="7315200" algn="l"/>
        <a:tab pos="8229600" algn="l"/>
        <a:tab pos="9144000" algn="l"/>
        <a:tab pos="10058400" algn="l"/>
      </a:tabLst>
      <a:defRPr lang="el-GR" sz="1200" b="0" i="0" u="none" strike="noStrike" kern="0" cap="none" spc="0" baseline="0">
        <a:solidFill>
          <a:srgbClr val="000000"/>
        </a:solidFill>
        <a:highlight>
          <a:scrgbClr r="0" g="0" b="0">
            <a:alpha val="0"/>
          </a:scrgbClr>
        </a:highlight>
        <a:uFillTx/>
        <a:latin typeface="Arial" pitchFamily="2"/>
        <a:cs typeface="Ari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27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9760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95325"/>
            <a:ext cx="4568825" cy="3427413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56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1143000" y="1122361"/>
            <a:ext cx="6858000" cy="2387598"/>
          </a:xfrm>
        </p:spPr>
        <p:txBody>
          <a:bodyPr anchor="b"/>
          <a:lstStyle>
            <a:lvl1pPr>
              <a:defRPr lang="en-US"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1143000" y="3602041"/>
            <a:ext cx="6858000" cy="1655758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5E8A730-A5D1-42BB-8066-1ADD75716CD0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65512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B6503C-EF3D-4509-A673-4E73FD6B2E08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31435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9"/>
          </a:xfrm>
        </p:spPr>
        <p:txBody>
          <a:bodyPr vert="eaVert"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457200" y="274640"/>
            <a:ext cx="6019796" cy="58515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F271497-BA67-47FC-A6D5-ADCF147DEE58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91695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EAA1F3-49AD-4286-B471-92AE20899A44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40403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23885" y="1709735"/>
            <a:ext cx="7886700" cy="2852735"/>
          </a:xfrm>
        </p:spPr>
        <p:txBody>
          <a:bodyPr anchor="b"/>
          <a:lstStyle>
            <a:lvl1pPr>
              <a:defRPr lang="en-US"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623885" y="4589465"/>
            <a:ext cx="7886700" cy="1500182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6DF51FB-92F4-4270-9478-E297180F91B5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4028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457200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4648196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DDC7453-069B-4636-8BAC-42511A747E1B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60934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30241" y="365129"/>
            <a:ext cx="7886700" cy="1325559"/>
          </a:xfrm>
        </p:spPr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630241" y="1681160"/>
            <a:ext cx="3868734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630241" y="2505071"/>
            <a:ext cx="386873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3"/>
          </p:nvPr>
        </p:nvSpPr>
        <p:spPr>
          <a:xfrm>
            <a:off x="4629149" y="1681160"/>
            <a:ext cx="3887791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4"/>
          </p:nvPr>
        </p:nvSpPr>
        <p:spPr>
          <a:xfrm>
            <a:off x="4629149" y="2505071"/>
            <a:ext cx="3887791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9105BD-6670-432E-8211-519D710B4020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12609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89A8C1-BCD7-40AA-B03F-678D2B3BE776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48673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EE4F401-68B3-4420-B477-F0751C5DBAF6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7616179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lang="en-US"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52FF0A0-2BB7-4DBD-885D-A2CCA0B09B3B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22875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lang="en-US"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 txBox="1">
            <a:spLocks noGrp="1"/>
          </p:cNvSpPr>
          <p:nvPr>
            <p:ph type="pic"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l-GR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C73AE1C-0DD9-4A92-873F-03B9ED294E40}" type="slidenum"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33907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lvl="0"/>
            <a:endParaRPr lang="el-GR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2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456843" y="6244922"/>
            <a:ext cx="2133715" cy="476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124075" y="6244922"/>
            <a:ext cx="2895840" cy="476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endParaRPr lang="el-GR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6552718" y="6244922"/>
            <a:ext cx="2133715" cy="4762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6798" rIns="90004" bIns="46798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lang="el-GR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2"/>
                <a:ea typeface="Arial" pitchFamily="2"/>
                <a:cs typeface="Arial" pitchFamily="2"/>
              </a:defRPr>
            </a:lvl1pPr>
          </a:lstStyle>
          <a:p>
            <a:pPr lvl="0"/>
            <a:fld id="{F7E38C6A-AB57-4F31-9705-60F0053711BA}" type="slidenum"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>
          <a:tab pos="0" algn="l"/>
          <a:tab pos="914400" algn="l"/>
          <a:tab pos="1828800" algn="l"/>
          <a:tab pos="2743200" algn="l"/>
          <a:tab pos="3657600" algn="l"/>
          <a:tab pos="4572000" algn="l"/>
          <a:tab pos="5486400" algn="l"/>
          <a:tab pos="6400800" algn="l"/>
          <a:tab pos="7315200" algn="l"/>
          <a:tab pos="8229600" algn="l"/>
          <a:tab pos="9144000" algn="l"/>
          <a:tab pos="10058400" algn="l"/>
        </a:tabLst>
        <a:defRPr lang="el-GR" sz="4400" b="0" i="0" u="none" strike="noStrike" kern="0" cap="none" spc="0" baseline="0">
          <a:solidFill>
            <a:srgbClr val="CCFFFF"/>
          </a:solidFill>
          <a:highlight>
            <a:scrgbClr r="0" g="0" b="0">
              <a:alpha val="0"/>
            </a:scrgbClr>
          </a:highlight>
          <a:uFillTx/>
          <a:latin typeface="Arial" pitchFamily="2"/>
          <a:cs typeface="Arial" pitchFamily="2"/>
        </a:defRPr>
      </a:lvl1pPr>
    </p:titleStyle>
    <p:bodyStyle>
      <a:lvl1pPr marL="0" marR="0" lvl="0" indent="0" algn="l" defTabSz="914400" rtl="0" fontAlgn="auto" hangingPunct="1">
        <a:lnSpc>
          <a:spcPct val="100000"/>
        </a:lnSpc>
        <a:spcBef>
          <a:spcPts val="800"/>
        </a:spcBef>
        <a:spcAft>
          <a:spcPts val="0"/>
        </a:spcAft>
        <a:buNone/>
        <a:tabLst>
          <a:tab pos="571317" algn="l"/>
          <a:tab pos="1485717" algn="l"/>
          <a:tab pos="2400117" algn="l"/>
          <a:tab pos="3314517" algn="l"/>
          <a:tab pos="4228917" algn="l"/>
          <a:tab pos="5143317" algn="l"/>
          <a:tab pos="6057717" algn="l"/>
          <a:tab pos="6972117" algn="l"/>
          <a:tab pos="7886517" algn="l"/>
          <a:tab pos="8800917" algn="l"/>
          <a:tab pos="9715317" algn="l"/>
        </a:tabLst>
        <a:defRPr lang="en-US" sz="3200" b="0" i="0" u="none" strike="noStrike" kern="0" cap="none" spc="0" baseline="0">
          <a:solidFill>
            <a:srgbClr val="FFFFFF"/>
          </a:solidFill>
          <a:highlight>
            <a:scrgbClr r="0" g="0" b="0">
              <a:alpha val="0"/>
            </a:scrgbClr>
          </a:highlight>
          <a:uFillTx/>
          <a:latin typeface="Arial" pitchFamily="2"/>
          <a:cs typeface="Arial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15999" y="503998"/>
            <a:ext cx="8640001" cy="170604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431999" y="5082116"/>
            <a:ext cx="8348398" cy="1469879"/>
          </a:xfrm>
        </p:spPr>
        <p:txBody>
          <a:bodyPr/>
          <a:lstStyle/>
          <a:p>
            <a:pPr lvl="0"/>
            <a:r>
              <a:rPr lang="el-GR" sz="3200">
                <a:solidFill>
                  <a:srgbClr val="FFFF00"/>
                </a:solidFill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http://www.schoolspace.gr</a:t>
            </a:r>
          </a:p>
        </p:txBody>
      </p:sp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287999" y="4650117"/>
            <a:ext cx="8348398" cy="1469879"/>
          </a:xfrm>
        </p:spPr>
        <p:txBody>
          <a:bodyPr/>
          <a:lstStyle/>
          <a:p>
            <a:pPr lvl="0"/>
            <a:r>
              <a:rPr lang="el-GR" sz="3200">
                <a:solidFill>
                  <a:srgbClr val="FFFF00"/>
                </a:solidFill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facebook.com/schoolspace.chania</a:t>
            </a:r>
          </a:p>
        </p:txBody>
      </p:sp>
      <p:sp>
        <p:nvSpPr>
          <p:cNvPr id="5" name="Title 4"/>
          <p:cNvSpPr txBox="1">
            <a:spLocks noGrp="1"/>
          </p:cNvSpPr>
          <p:nvPr>
            <p:ph type="title" idx="4294967295"/>
          </p:nvPr>
        </p:nvSpPr>
        <p:spPr>
          <a:xfrm>
            <a:off x="261719" y="2668676"/>
            <a:ext cx="8568001" cy="1611355"/>
          </a:xfrm>
        </p:spPr>
        <p:txBody>
          <a:bodyPr/>
          <a:lstStyle/>
          <a:p>
            <a:pPr lvl="0"/>
            <a:r>
              <a:rPr lang="el-GR" dirty="0"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Συνεχές / Εναλλασσόμενο Ρεύμα</a:t>
            </a:r>
            <a:br>
              <a:rPr lang="el-GR" dirty="0"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</a:br>
            <a:r>
              <a:rPr lang="el-GR" dirty="0">
                <a:effectLst>
                  <a:outerShdw dist="17962" dir="2700000">
                    <a:srgbClr val="000000"/>
                  </a:outerShdw>
                </a:effectLst>
                <a:latin typeface="Liberation Serif" pitchFamily="18"/>
              </a:rPr>
              <a:t>Πυκνωτές και Δίοδοι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5AB0D41E-25A3-452F-B8A2-6010DAB44FEC}"/>
              </a:ext>
            </a:extLst>
          </p:cNvPr>
          <p:cNvSpPr txBox="1"/>
          <p:nvPr/>
        </p:nvSpPr>
        <p:spPr>
          <a:xfrm>
            <a:off x="200171" y="11012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Τι πιστεύετε ότι θα γίνει;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37F0A8C-1E70-4EBC-A1B9-ECD64AEBF89F}"/>
              </a:ext>
            </a:extLst>
          </p:cNvPr>
          <p:cNvGrpSpPr/>
          <p:nvPr/>
        </p:nvGrpSpPr>
        <p:grpSpPr>
          <a:xfrm>
            <a:off x="1585658" y="968694"/>
            <a:ext cx="5797025" cy="4331275"/>
            <a:chOff x="1340622" y="1444870"/>
            <a:chExt cx="6462755" cy="485660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80D2985-819F-4BB6-83D1-C206CC6A5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0622" y="2487062"/>
              <a:ext cx="6462755" cy="381440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A3C37BD-30ED-4371-81AB-3C63ED1F7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622" y="1444870"/>
              <a:ext cx="6462755" cy="2084384"/>
            </a:xfrm>
            <a:prstGeom prst="rect">
              <a:avLst/>
            </a:prstGeom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9EDB958-E83F-483B-9D95-E8D0F3CC7839}"/>
                </a:ext>
              </a:extLst>
            </p:cNvPr>
            <p:cNvCxnSpPr/>
            <p:nvPr/>
          </p:nvCxnSpPr>
          <p:spPr>
            <a:xfrm flipV="1">
              <a:off x="1873188" y="2487062"/>
              <a:ext cx="0" cy="1042192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E8AB5E0-8EEE-49A4-98E7-68927F61A29F}"/>
                </a:ext>
              </a:extLst>
            </p:cNvPr>
            <p:cNvCxnSpPr/>
            <p:nvPr/>
          </p:nvCxnSpPr>
          <p:spPr>
            <a:xfrm>
              <a:off x="1873188" y="2487062"/>
              <a:ext cx="292963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68D4136-ACBF-4CEE-9C60-A61AAB29870B}"/>
                </a:ext>
              </a:extLst>
            </p:cNvPr>
            <p:cNvCxnSpPr/>
            <p:nvPr/>
          </p:nvCxnSpPr>
          <p:spPr>
            <a:xfrm flipV="1">
              <a:off x="7369945" y="2487062"/>
              <a:ext cx="0" cy="1042192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27402A5-0E9A-46A8-91E7-C66355151F6F}"/>
                </a:ext>
              </a:extLst>
            </p:cNvPr>
            <p:cNvCxnSpPr>
              <a:cxnSpLocks/>
            </p:cNvCxnSpPr>
            <p:nvPr/>
          </p:nvCxnSpPr>
          <p:spPr>
            <a:xfrm>
              <a:off x="6436311" y="2487062"/>
              <a:ext cx="933634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335283A-88DC-4CF1-96C4-1E17AA6B292F}"/>
              </a:ext>
            </a:extLst>
          </p:cNvPr>
          <p:cNvSpPr/>
          <p:nvPr/>
        </p:nvSpPr>
        <p:spPr>
          <a:xfrm>
            <a:off x="456049" y="5424257"/>
            <a:ext cx="8056243" cy="124099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tx1"/>
                </a:solidFill>
              </a:rPr>
              <a:t>Θυμηθείτε ότι η δίοδος αφήνει το ρεύμα να περάσει μόνο προς τη μια φορά!</a:t>
            </a:r>
          </a:p>
          <a:p>
            <a:pPr algn="ctr"/>
            <a:r>
              <a:rPr lang="el-GR" sz="2800" dirty="0">
                <a:solidFill>
                  <a:schemeClr val="tx1"/>
                </a:solidFill>
              </a:rPr>
              <a:t>Το </a:t>
            </a:r>
            <a:r>
              <a:rPr lang="en-US" sz="2800" dirty="0">
                <a:solidFill>
                  <a:schemeClr val="tx1"/>
                </a:solidFill>
              </a:rPr>
              <a:t>LED </a:t>
            </a:r>
            <a:r>
              <a:rPr lang="el-GR" sz="2800" dirty="0">
                <a:solidFill>
                  <a:schemeClr val="tx1"/>
                </a:solidFill>
              </a:rPr>
              <a:t>είναι δίοδος που βγάζει φως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512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5AB0D41E-25A3-452F-B8A2-6010DAB44FEC}"/>
              </a:ext>
            </a:extLst>
          </p:cNvPr>
          <p:cNvSpPr txBox="1"/>
          <p:nvPr/>
        </p:nvSpPr>
        <p:spPr>
          <a:xfrm>
            <a:off x="260418" y="145631"/>
            <a:ext cx="8883582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Τι κάνει η δίοδος στο εναλλασσόμενο;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335283A-88DC-4CF1-96C4-1E17AA6B292F}"/>
              </a:ext>
            </a:extLst>
          </p:cNvPr>
          <p:cNvSpPr/>
          <p:nvPr/>
        </p:nvSpPr>
        <p:spPr>
          <a:xfrm>
            <a:off x="306975" y="5110317"/>
            <a:ext cx="8530047" cy="69877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tx1"/>
                </a:solidFill>
              </a:rPr>
              <a:t>Η δίοδος αφήνει μόνο τη θετική </a:t>
            </a:r>
            <a:r>
              <a:rPr lang="el-GR" sz="2800" dirty="0" err="1">
                <a:solidFill>
                  <a:schemeClr val="tx1"/>
                </a:solidFill>
              </a:rPr>
              <a:t>ημιπερίοδο</a:t>
            </a:r>
            <a:r>
              <a:rPr lang="el-GR" sz="2800" dirty="0">
                <a:solidFill>
                  <a:schemeClr val="tx1"/>
                </a:solidFill>
              </a:rPr>
              <a:t> να περάσει.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FA900A7-93BD-4180-8F4E-62DD5C71F431}"/>
              </a:ext>
            </a:extLst>
          </p:cNvPr>
          <p:cNvGrpSpPr/>
          <p:nvPr/>
        </p:nvGrpSpPr>
        <p:grpSpPr>
          <a:xfrm>
            <a:off x="954347" y="1118003"/>
            <a:ext cx="7235301" cy="3718716"/>
            <a:chOff x="954347" y="1118003"/>
            <a:chExt cx="7235301" cy="371871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75D06A2-D0A7-4504-B465-B36D9AB61113}"/>
                </a:ext>
              </a:extLst>
            </p:cNvPr>
            <p:cNvSpPr/>
            <p:nvPr/>
          </p:nvSpPr>
          <p:spPr>
            <a:xfrm>
              <a:off x="954347" y="1118003"/>
              <a:ext cx="7235301" cy="37187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CB9C245-DECE-4A11-B2A9-B074B307C1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3160" y="1358004"/>
              <a:ext cx="5858744" cy="3071952"/>
            </a:xfrm>
            <a:prstGeom prst="rect">
              <a:avLst/>
            </a:prstGeom>
          </p:spPr>
        </p:pic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0444CA5-4994-49FF-8170-0CEF3988BC53}"/>
              </a:ext>
            </a:extLst>
          </p:cNvPr>
          <p:cNvSpPr/>
          <p:nvPr/>
        </p:nvSpPr>
        <p:spPr>
          <a:xfrm>
            <a:off x="306975" y="5840301"/>
            <a:ext cx="8530047" cy="698775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bg1"/>
                </a:solidFill>
              </a:rPr>
              <a:t>Τότε γιατί το </a:t>
            </a:r>
            <a:r>
              <a:rPr lang="en-US" sz="2800" dirty="0">
                <a:solidFill>
                  <a:schemeClr val="bg1"/>
                </a:solidFill>
              </a:rPr>
              <a:t>LED </a:t>
            </a:r>
            <a:r>
              <a:rPr lang="el-GR" sz="2800" dirty="0">
                <a:solidFill>
                  <a:schemeClr val="bg1"/>
                </a:solidFill>
              </a:rPr>
              <a:t>δεν αναβοσβήνει;;;</a:t>
            </a:r>
          </a:p>
        </p:txBody>
      </p:sp>
    </p:spTree>
    <p:extLst>
      <p:ext uri="{BB962C8B-B14F-4D97-AF65-F5344CB8AC3E}">
        <p14:creationId xmlns:p14="http://schemas.microsoft.com/office/powerpoint/2010/main" val="82831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5AB0D41E-25A3-452F-B8A2-6010DAB44FEC}"/>
              </a:ext>
            </a:extLst>
          </p:cNvPr>
          <p:cNvSpPr txBox="1"/>
          <p:nvPr/>
        </p:nvSpPr>
        <p:spPr>
          <a:xfrm>
            <a:off x="200171" y="11012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Εναλλασσόμενο Ρεύμα Δικτύου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4B23C-0682-4D70-960D-EEE6EA6B8F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3" t="25653" r="12173" b="13780"/>
          <a:stretch/>
        </p:blipFill>
        <p:spPr>
          <a:xfrm>
            <a:off x="1003295" y="934374"/>
            <a:ext cx="7137409" cy="4489882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6FDA2C-544B-4BA6-80EA-E461F85F8212}"/>
              </a:ext>
            </a:extLst>
          </p:cNvPr>
          <p:cNvCxnSpPr>
            <a:cxnSpLocks/>
          </p:cNvCxnSpPr>
          <p:nvPr/>
        </p:nvCxnSpPr>
        <p:spPr>
          <a:xfrm>
            <a:off x="5477523" y="1655685"/>
            <a:ext cx="0" cy="3047260"/>
          </a:xfrm>
          <a:prstGeom prst="straightConnector1">
            <a:avLst/>
          </a:prstGeom>
          <a:ln w="317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3C25D1C-D5E4-4AB6-A80D-3E5EB22D9B5F}"/>
              </a:ext>
            </a:extLst>
          </p:cNvPr>
          <p:cNvSpPr/>
          <p:nvPr/>
        </p:nvSpPr>
        <p:spPr>
          <a:xfrm>
            <a:off x="4998135" y="2869707"/>
            <a:ext cx="958776" cy="559293"/>
          </a:xfrm>
          <a:prstGeom prst="rect">
            <a:avLst/>
          </a:prstGeom>
          <a:effectLst>
            <a:softEdge rad="127000"/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622V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F85E4EC-1EF8-449F-8FE1-A43ECA6772BE}"/>
              </a:ext>
            </a:extLst>
          </p:cNvPr>
          <p:cNvCxnSpPr>
            <a:cxnSpLocks/>
          </p:cNvCxnSpPr>
          <p:nvPr/>
        </p:nvCxnSpPr>
        <p:spPr>
          <a:xfrm>
            <a:off x="2274164" y="1655685"/>
            <a:ext cx="0" cy="1442622"/>
          </a:xfrm>
          <a:prstGeom prst="straightConnector1">
            <a:avLst/>
          </a:prstGeom>
          <a:ln w="3175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0F0F5C74-CCC2-4CA3-93A8-7544636364DD}"/>
              </a:ext>
            </a:extLst>
          </p:cNvPr>
          <p:cNvSpPr/>
          <p:nvPr/>
        </p:nvSpPr>
        <p:spPr>
          <a:xfrm>
            <a:off x="1802245" y="2097349"/>
            <a:ext cx="958776" cy="559293"/>
          </a:xfrm>
          <a:prstGeom prst="rect">
            <a:avLst/>
          </a:prstGeom>
          <a:effectLst>
            <a:softEdge rad="127000"/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311V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1ECA1BF-1640-445D-ADE8-3B308F8D7F01}"/>
              </a:ext>
            </a:extLst>
          </p:cNvPr>
          <p:cNvCxnSpPr>
            <a:cxnSpLocks/>
          </p:cNvCxnSpPr>
          <p:nvPr/>
        </p:nvCxnSpPr>
        <p:spPr>
          <a:xfrm>
            <a:off x="1498845" y="4802819"/>
            <a:ext cx="3153054" cy="0"/>
          </a:xfrm>
          <a:prstGeom prst="straightConnector1">
            <a:avLst/>
          </a:prstGeom>
          <a:ln w="31750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0DAA5AA2-0251-4D22-9465-69CA996F91FA}"/>
              </a:ext>
            </a:extLst>
          </p:cNvPr>
          <p:cNvSpPr/>
          <p:nvPr/>
        </p:nvSpPr>
        <p:spPr>
          <a:xfrm>
            <a:off x="2595984" y="4523172"/>
            <a:ext cx="958776" cy="559293"/>
          </a:xfrm>
          <a:prstGeom prst="rect">
            <a:avLst/>
          </a:prstGeom>
          <a:solidFill>
            <a:srgbClr val="00B0F0"/>
          </a:solidFill>
          <a:ln>
            <a:solidFill>
              <a:srgbClr val="FF0000"/>
            </a:solidFill>
          </a:ln>
          <a:effectLst>
            <a:softEdge rad="127000"/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50 Hz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5E31168A-E007-4E27-B6BD-2D6755CA6A91}"/>
              </a:ext>
            </a:extLst>
          </p:cNvPr>
          <p:cNvSpPr/>
          <p:nvPr/>
        </p:nvSpPr>
        <p:spPr>
          <a:xfrm>
            <a:off x="306975" y="5575177"/>
            <a:ext cx="8530047" cy="698775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bg1"/>
                </a:solidFill>
              </a:rPr>
              <a:t>Και που είναι τα 220</a:t>
            </a:r>
            <a:r>
              <a:rPr lang="en-US" sz="2800" dirty="0">
                <a:solidFill>
                  <a:schemeClr val="bg1"/>
                </a:solidFill>
              </a:rPr>
              <a:t>V </a:t>
            </a:r>
            <a:r>
              <a:rPr lang="el-GR" sz="2800" dirty="0">
                <a:solidFill>
                  <a:schemeClr val="bg1"/>
                </a:solidFill>
              </a:rPr>
              <a:t>που ξέρουμε;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213DB2-C0F1-4CB4-BB94-230FA6D0B651}"/>
              </a:ext>
            </a:extLst>
          </p:cNvPr>
          <p:cNvSpPr/>
          <p:nvPr/>
        </p:nvSpPr>
        <p:spPr>
          <a:xfrm>
            <a:off x="2229773" y="1233995"/>
            <a:ext cx="3265481" cy="335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5F9C1F8-D098-49A3-9438-59675B091B6D}"/>
              </a:ext>
            </a:extLst>
          </p:cNvPr>
          <p:cNvSpPr/>
          <p:nvPr/>
        </p:nvSpPr>
        <p:spPr>
          <a:xfrm rot="5400000">
            <a:off x="2374287" y="1998585"/>
            <a:ext cx="1864312" cy="335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21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5AB0D41E-25A3-452F-B8A2-6010DAB44FEC}"/>
              </a:ext>
            </a:extLst>
          </p:cNvPr>
          <p:cNvSpPr txBox="1"/>
          <p:nvPr/>
        </p:nvSpPr>
        <p:spPr>
          <a:xfrm>
            <a:off x="200171" y="11012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36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Ημιανόρθωση</a:t>
            </a:r>
            <a:r>
              <a:rPr lang="en-US" sz="36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 – </a:t>
            </a:r>
            <a:r>
              <a:rPr lang="el-GR" sz="36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Εναλλασσόμενο σε Συνεχές</a:t>
            </a:r>
            <a:endParaRPr lang="el-GR" sz="36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93626B-45A4-42C1-A2F2-F5C652377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014" y="913973"/>
            <a:ext cx="4909858" cy="2628218"/>
          </a:xfrm>
          <a:prstGeom prst="rect">
            <a:avLst/>
          </a:prstGeom>
        </p:spPr>
      </p:pic>
      <p:pic>
        <p:nvPicPr>
          <p:cNvPr id="14" name="Picture 1">
            <a:extLst>
              <a:ext uri="{FF2B5EF4-FFF2-40B4-BE49-F238E27FC236}">
                <a16:creationId xmlns:a16="http://schemas.microsoft.com/office/drawing/2014/main" id="{82B377A9-D253-40AA-A00D-29F8B7291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877895" y="2068585"/>
            <a:ext cx="1414339" cy="477972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B3E8DF-8D40-48B7-A607-9C3E95C5ABA2}"/>
              </a:ext>
            </a:extLst>
          </p:cNvPr>
          <p:cNvCxnSpPr>
            <a:cxnSpLocks/>
          </p:cNvCxnSpPr>
          <p:nvPr/>
        </p:nvCxnSpPr>
        <p:spPr>
          <a:xfrm flipH="1">
            <a:off x="4986117" y="1637437"/>
            <a:ext cx="1613237" cy="0"/>
          </a:xfrm>
          <a:prstGeom prst="line">
            <a:avLst/>
          </a:prstGeom>
          <a:ln w="412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F6E943-B45F-4290-A5F8-3F5AC8F48BF5}"/>
              </a:ext>
            </a:extLst>
          </p:cNvPr>
          <p:cNvCxnSpPr>
            <a:cxnSpLocks/>
          </p:cNvCxnSpPr>
          <p:nvPr/>
        </p:nvCxnSpPr>
        <p:spPr>
          <a:xfrm flipH="1">
            <a:off x="4986117" y="2971871"/>
            <a:ext cx="1613237" cy="1"/>
          </a:xfrm>
          <a:prstGeom prst="line">
            <a:avLst/>
          </a:prstGeom>
          <a:ln w="412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BA2A67B4-DF05-4693-AB7E-1A1684951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301" y="4085577"/>
            <a:ext cx="8389398" cy="226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137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5AB0D41E-25A3-452F-B8A2-6010DAB44FEC}"/>
              </a:ext>
            </a:extLst>
          </p:cNvPr>
          <p:cNvSpPr txBox="1"/>
          <p:nvPr/>
        </p:nvSpPr>
        <p:spPr>
          <a:xfrm>
            <a:off x="200171" y="11012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36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Μετασχηματιστές</a:t>
            </a:r>
            <a:endParaRPr lang="el-GR" sz="36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791037-41B6-4FFA-B8E9-5E875AFAF7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19" y="879918"/>
            <a:ext cx="4021604" cy="30085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1593AA-FDEF-4A0D-9E45-E8B6E4B313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452" y="2236127"/>
            <a:ext cx="4593023" cy="4593023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E5E7CFF-42E1-4F2A-A94B-EC0DE0385831}"/>
              </a:ext>
            </a:extLst>
          </p:cNvPr>
          <p:cNvSpPr/>
          <p:nvPr/>
        </p:nvSpPr>
        <p:spPr>
          <a:xfrm>
            <a:off x="4789724" y="879918"/>
            <a:ext cx="3874887" cy="142860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bg1"/>
                </a:solidFill>
              </a:rPr>
              <a:t>Μόνο με εναλλασσόμενο ρεύμα!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DFAB089-0CFD-4AA7-8B14-E32E6AFD46B6}"/>
              </a:ext>
            </a:extLst>
          </p:cNvPr>
          <p:cNvSpPr/>
          <p:nvPr/>
        </p:nvSpPr>
        <p:spPr>
          <a:xfrm>
            <a:off x="342219" y="4504959"/>
            <a:ext cx="3874887" cy="142860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rgbClr val="002060"/>
                </a:solidFill>
              </a:rPr>
              <a:t>Μπορούμε να τον συνδέσουμε ανάποδα;</a:t>
            </a:r>
            <a:endParaRPr 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357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5AB0D41E-25A3-452F-B8A2-6010DAB44FEC}"/>
              </a:ext>
            </a:extLst>
          </p:cNvPr>
          <p:cNvSpPr txBox="1"/>
          <p:nvPr/>
        </p:nvSpPr>
        <p:spPr>
          <a:xfrm>
            <a:off x="299833" y="234408"/>
            <a:ext cx="8544334" cy="103509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36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Και το αντίστροφο;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36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Απ</a:t>
            </a:r>
            <a:r>
              <a:rPr lang="el-GR" sz="36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ό συνεχές σε εναλλασσόμενο;</a:t>
            </a:r>
            <a:endParaRPr lang="el-GR" sz="36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68EE203-B67C-4230-9867-026B9F9F7590}"/>
              </a:ext>
            </a:extLst>
          </p:cNvPr>
          <p:cNvSpPr/>
          <p:nvPr/>
        </p:nvSpPr>
        <p:spPr>
          <a:xfrm>
            <a:off x="1285151" y="1518781"/>
            <a:ext cx="6573697" cy="1035098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bg1"/>
                </a:solidFill>
              </a:rPr>
              <a:t>Είναι μια πολύ πιο δύσκολη διαδικασία!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D6B9511-8A55-4751-82CC-2857214E372B}"/>
              </a:ext>
            </a:extLst>
          </p:cNvPr>
          <p:cNvSpPr/>
          <p:nvPr/>
        </p:nvSpPr>
        <p:spPr>
          <a:xfrm>
            <a:off x="1285151" y="2803153"/>
            <a:ext cx="6695874" cy="281641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bg1"/>
                </a:solidFill>
              </a:rPr>
              <a:t>Δεν μπορούμε να χρησιμοποιήσουμε μετασχηματιστή.</a:t>
            </a:r>
          </a:p>
          <a:p>
            <a:pPr algn="ctr"/>
            <a:r>
              <a:rPr lang="el-GR" sz="2800" dirty="0">
                <a:solidFill>
                  <a:schemeClr val="bg1"/>
                </a:solidFill>
              </a:rPr>
              <a:t>Χρειάζονται ηλεκτρονικά κυκλώματα που ονομάζονται </a:t>
            </a:r>
            <a:r>
              <a:rPr lang="en-US" sz="2800" dirty="0">
                <a:solidFill>
                  <a:schemeClr val="bg1"/>
                </a:solidFill>
              </a:rPr>
              <a:t>inverters</a:t>
            </a:r>
            <a:endParaRPr lang="el-G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54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5AB0D41E-25A3-452F-B8A2-6010DAB44FEC}"/>
              </a:ext>
            </a:extLst>
          </p:cNvPr>
          <p:cNvSpPr txBox="1"/>
          <p:nvPr/>
        </p:nvSpPr>
        <p:spPr>
          <a:xfrm>
            <a:off x="299833" y="-44041"/>
            <a:ext cx="8544334" cy="103509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36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Τροφοδοτικά</a:t>
            </a:r>
            <a:endParaRPr lang="el-GR" sz="36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569323-8234-4CEE-ACE1-1859E7151C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38" y="852605"/>
            <a:ext cx="3630968" cy="272322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5B4578-4FDE-4561-9ACB-25C014B5E5A8}"/>
              </a:ext>
            </a:extLst>
          </p:cNvPr>
          <p:cNvSpPr/>
          <p:nvPr/>
        </p:nvSpPr>
        <p:spPr>
          <a:xfrm>
            <a:off x="4287913" y="1214033"/>
            <a:ext cx="4467579" cy="196126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400" dirty="0">
                <a:solidFill>
                  <a:schemeClr val="bg1"/>
                </a:solidFill>
              </a:rPr>
              <a:t>Διατάξεις που μετατρέπουν το ρεύμα του δικτύου ώστε να τροφοδοτεί μια συσκευή που χρειάζεται συνεχές ρεύμα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14AD041-AB8E-4F16-927D-ADB8E0795E04}"/>
              </a:ext>
            </a:extLst>
          </p:cNvPr>
          <p:cNvGrpSpPr/>
          <p:nvPr/>
        </p:nvGrpSpPr>
        <p:grpSpPr>
          <a:xfrm>
            <a:off x="374341" y="3654199"/>
            <a:ext cx="8395318" cy="2862072"/>
            <a:chOff x="374341" y="3654199"/>
            <a:chExt cx="8395318" cy="286207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AAD52B4-5718-4391-A93C-5D772F8AB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4459" y="3654199"/>
              <a:ext cx="3505200" cy="2862072"/>
            </a:xfrm>
            <a:prstGeom prst="rect">
              <a:avLst/>
            </a:prstGeom>
          </p:spPr>
        </p:pic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3C1B52F-76EF-430C-87B0-265FA4035F16}"/>
                </a:ext>
              </a:extLst>
            </p:cNvPr>
            <p:cNvSpPr/>
            <p:nvPr/>
          </p:nvSpPr>
          <p:spPr>
            <a:xfrm>
              <a:off x="374341" y="4296065"/>
              <a:ext cx="4467579" cy="1961266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2400" dirty="0">
                  <a:solidFill>
                    <a:schemeClr val="bg1"/>
                  </a:solidFill>
                </a:rPr>
                <a:t>Εργαστηριακά τροφοδοτικά που μας επιτρέπουν να πάρουμε διαφορετικές τάσεις για να κάνουμε τα πειράματα μας!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1465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/>
          <p:nvPr/>
        </p:nvSpPr>
        <p:spPr>
          <a:xfrm>
            <a:off x="97655" y="2668676"/>
            <a:ext cx="8859914" cy="16307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571500" marR="0" lvl="0" indent="-57150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>
                <a:tab pos="0" algn="l"/>
                <a:tab pos="914400" algn="l"/>
                <a:tab pos="1828800" algn="l"/>
                <a:tab pos="2743199" algn="l"/>
                <a:tab pos="3657599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Πυκνωτές</a:t>
            </a:r>
            <a:endParaRPr lang="el-GR" sz="44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  <a:p>
            <a:pPr marL="571500" marR="0" lvl="0" indent="-57150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>
                <a:tab pos="0" algn="l"/>
                <a:tab pos="914400" algn="l"/>
                <a:tab pos="1828800" algn="l"/>
                <a:tab pos="2743199" algn="l"/>
                <a:tab pos="3657599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Διόδοι</a:t>
            </a:r>
          </a:p>
          <a:p>
            <a:pPr marL="571500" marR="0" lvl="0" indent="-57150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>
                <a:tab pos="0" algn="l"/>
                <a:tab pos="914400" algn="l"/>
                <a:tab pos="1828800" algn="l"/>
                <a:tab pos="2743199" algn="l"/>
                <a:tab pos="3657599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Συνεχές / Εναλλασσόμενο ρεύμα</a:t>
            </a:r>
          </a:p>
          <a:p>
            <a:pPr marL="571500" marR="0" lvl="0" indent="-57150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>
                <a:tab pos="0" algn="l"/>
                <a:tab pos="914400" algn="l"/>
                <a:tab pos="1828800" algn="l"/>
                <a:tab pos="2743199" algn="l"/>
                <a:tab pos="3657599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Από</a:t>
            </a:r>
            <a:r>
              <a:rPr lang="el-GR" sz="4400" b="0" i="0" u="none" strike="noStrike" kern="0" cap="none" spc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 Εναλλασσόμενο σε Συνεχές</a:t>
            </a:r>
            <a:endParaRPr lang="en-US" sz="4400" b="0" i="0" u="none" strike="noStrike" kern="0" cap="none" spc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  <a:p>
            <a:pPr marL="571500" marR="0" lvl="0" indent="-57150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>
                <a:tab pos="0" algn="l"/>
                <a:tab pos="914400" algn="l"/>
                <a:tab pos="1828800" algn="l"/>
                <a:tab pos="2743199" algn="l"/>
                <a:tab pos="3657599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Από Συνεχές Σε Εναλλασσόμενο</a:t>
            </a:r>
          </a:p>
          <a:p>
            <a:pPr marL="571500" marR="0" lvl="0" indent="-57150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>
                <a:tab pos="0" algn="l"/>
                <a:tab pos="914400" algn="l"/>
                <a:tab pos="1828800" algn="l"/>
                <a:tab pos="2743199" algn="l"/>
                <a:tab pos="3657599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Τροφοδοτικά και </a:t>
            </a:r>
            <a:r>
              <a:rPr lang="el-GR" sz="44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Μετασχηματιστές</a:t>
            </a:r>
            <a:endParaRPr lang="el-GR" sz="44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  <a:p>
            <a:pPr marL="571500" marR="0" lvl="0" indent="-57150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>
                <a:tab pos="0" algn="l"/>
                <a:tab pos="914400" algn="l"/>
                <a:tab pos="1828800" algn="l"/>
                <a:tab pos="2743199" algn="l"/>
                <a:tab pos="3657599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l-GR" sz="44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/>
          <p:nvPr/>
        </p:nvSpPr>
        <p:spPr>
          <a:xfrm>
            <a:off x="217926" y="28374"/>
            <a:ext cx="8568001" cy="9185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Τι είναι ο πυκνωτής;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A8D539C-876C-4294-8A83-5EC350776E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26" y="946952"/>
            <a:ext cx="5715000" cy="381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95D74C9-019D-4DC8-9900-02CD958B6D8E}"/>
              </a:ext>
            </a:extLst>
          </p:cNvPr>
          <p:cNvSpPr txBox="1"/>
          <p:nvPr/>
        </p:nvSpPr>
        <p:spPr>
          <a:xfrm>
            <a:off x="2761234" y="946952"/>
            <a:ext cx="466826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By Eric Schrader from San Francisco, CA, United States - 12739s, CC BY-SA 2.0, </a:t>
            </a:r>
          </a:p>
          <a:p>
            <a:pPr algn="ctr"/>
            <a:r>
              <a:rPr lang="en-US" sz="1100" dirty="0">
                <a:solidFill>
                  <a:srgbClr val="FF0000"/>
                </a:solidFill>
              </a:rPr>
              <a:t>https://commons.wikimedia.org/w/index.php?curid=37625896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A2F1855-2C43-4F69-AD96-3EA89C219B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62459" y="4903950"/>
            <a:ext cx="3870467" cy="1797758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4A85CEB-7310-4C07-9C89-37713B92EADD}"/>
              </a:ext>
            </a:extLst>
          </p:cNvPr>
          <p:cNvSpPr/>
          <p:nvPr/>
        </p:nvSpPr>
        <p:spPr>
          <a:xfrm>
            <a:off x="6356412" y="1377839"/>
            <a:ext cx="2569662" cy="205116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Farad (F)</a:t>
            </a:r>
          </a:p>
          <a:p>
            <a:pPr algn="ctr"/>
            <a:r>
              <a:rPr lang="en-US" dirty="0" err="1">
                <a:solidFill>
                  <a:srgbClr val="0070C0"/>
                </a:solidFill>
              </a:rPr>
              <a:t>MilliFarad</a:t>
            </a:r>
            <a:r>
              <a:rPr lang="en-US" dirty="0">
                <a:solidFill>
                  <a:srgbClr val="0070C0"/>
                </a:solidFill>
              </a:rPr>
              <a:t> (mF)</a:t>
            </a:r>
          </a:p>
          <a:p>
            <a:pPr algn="ctr"/>
            <a:r>
              <a:rPr lang="en-US" dirty="0" err="1">
                <a:solidFill>
                  <a:srgbClr val="0070C0"/>
                </a:solidFill>
              </a:rPr>
              <a:t>MicroFarad</a:t>
            </a:r>
            <a:r>
              <a:rPr lang="en-US" dirty="0">
                <a:solidFill>
                  <a:srgbClr val="0070C0"/>
                </a:solidFill>
              </a:rPr>
              <a:t> (</a:t>
            </a:r>
            <a:r>
              <a:rPr lang="el-GR" dirty="0">
                <a:solidFill>
                  <a:srgbClr val="0070C0"/>
                </a:solidFill>
              </a:rPr>
              <a:t>μ</a:t>
            </a:r>
            <a:r>
              <a:rPr lang="en-US" dirty="0">
                <a:solidFill>
                  <a:srgbClr val="0070C0"/>
                </a:solidFill>
              </a:rPr>
              <a:t>F)</a:t>
            </a:r>
          </a:p>
          <a:p>
            <a:pPr algn="ctr"/>
            <a:r>
              <a:rPr lang="en-US" dirty="0" err="1">
                <a:solidFill>
                  <a:srgbClr val="0070C0"/>
                </a:solidFill>
              </a:rPr>
              <a:t>NanoFarad</a:t>
            </a:r>
            <a:r>
              <a:rPr lang="en-US" dirty="0">
                <a:solidFill>
                  <a:srgbClr val="0070C0"/>
                </a:solidFill>
              </a:rPr>
              <a:t> (</a:t>
            </a:r>
            <a:r>
              <a:rPr lang="en-US" dirty="0" err="1">
                <a:solidFill>
                  <a:srgbClr val="0070C0"/>
                </a:solidFill>
              </a:rPr>
              <a:t>nF</a:t>
            </a:r>
            <a:r>
              <a:rPr lang="en-US" dirty="0">
                <a:solidFill>
                  <a:srgbClr val="0070C0"/>
                </a:solidFill>
              </a:rPr>
              <a:t>)</a:t>
            </a:r>
          </a:p>
          <a:p>
            <a:pPr algn="ctr"/>
            <a:r>
              <a:rPr lang="en-US" dirty="0" err="1">
                <a:solidFill>
                  <a:srgbClr val="0070C0"/>
                </a:solidFill>
              </a:rPr>
              <a:t>PicoFarad</a:t>
            </a:r>
            <a:r>
              <a:rPr lang="en-US" dirty="0">
                <a:solidFill>
                  <a:srgbClr val="0070C0"/>
                </a:solidFill>
              </a:rPr>
              <a:t> (pF)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/>
          <p:nvPr/>
        </p:nvSpPr>
        <p:spPr>
          <a:xfrm>
            <a:off x="200171" y="11012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Ένα πρώτο μικρό πείραμα…</a:t>
            </a:r>
            <a:endParaRPr lang="el-GR" sz="44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F1CADF-650A-47EB-9F53-DDDEECF7E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192" y="3508927"/>
            <a:ext cx="7259063" cy="32389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79FBFD-3C93-476A-BB5D-388DF4342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277" y="808896"/>
            <a:ext cx="3604962" cy="277685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CB88510-F205-4754-B664-E9AD12DA3658}"/>
              </a:ext>
            </a:extLst>
          </p:cNvPr>
          <p:cNvSpPr/>
          <p:nvPr/>
        </p:nvSpPr>
        <p:spPr>
          <a:xfrm>
            <a:off x="4427159" y="1329363"/>
            <a:ext cx="4413564" cy="165909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bg1"/>
                </a:solidFill>
              </a:rPr>
              <a:t>Τι πιστεύετε ότι θα γίνει;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/>
          <p:nvPr/>
        </p:nvSpPr>
        <p:spPr>
          <a:xfrm>
            <a:off x="287999" y="172265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Γιατί</a:t>
            </a: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 συμβαίνει αυτό;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1A31BF-D79C-4FBE-99DC-DB8804948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579" y="1164141"/>
            <a:ext cx="6348842" cy="48904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/>
          <p:nvPr/>
        </p:nvSpPr>
        <p:spPr>
          <a:xfrm>
            <a:off x="200171" y="11012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Ένα δεύτερο μικρό πείραμα…</a:t>
            </a:r>
            <a:endParaRPr lang="el-GR" sz="44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CB88510-F205-4754-B664-E9AD12DA3658}"/>
              </a:ext>
            </a:extLst>
          </p:cNvPr>
          <p:cNvSpPr/>
          <p:nvPr/>
        </p:nvSpPr>
        <p:spPr>
          <a:xfrm>
            <a:off x="4427159" y="1329363"/>
            <a:ext cx="4413564" cy="165909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bg1"/>
                </a:solidFill>
              </a:rPr>
              <a:t>Τι πιστεύετε ότι θα γίνει;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9F8C6D-8F30-4961-A6C3-2CAF763CB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77" y="968611"/>
            <a:ext cx="3993167" cy="27387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7DB5021-15BD-40A7-8BAC-69F5AAE63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1186" y="3716259"/>
            <a:ext cx="7249537" cy="29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313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/>
          <p:nvPr/>
        </p:nvSpPr>
        <p:spPr>
          <a:xfrm>
            <a:off x="287999" y="14563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Γιατί</a:t>
            </a: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 συμβαίνει αυτό;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9D4EB4-AFDD-4BD9-9E0E-83253B5C2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960" y="1172797"/>
            <a:ext cx="7260080" cy="497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0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/>
          <p:nvPr/>
        </p:nvSpPr>
        <p:spPr>
          <a:xfrm>
            <a:off x="200171" y="11012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kern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latin typeface="Liberation Serif" pitchFamily="18"/>
                <a:cs typeface="Arial" pitchFamily="2"/>
              </a:rPr>
              <a:t>Δίοδος</a:t>
            </a:r>
            <a:endParaRPr lang="el-GR" sz="4400" b="0" i="0" u="none" strike="noStrike" kern="0" cap="none" spc="0" baseline="0" dirty="0">
              <a:solidFill>
                <a:srgbClr val="CCFFFF"/>
              </a:solidFill>
              <a:effectLst>
                <a:outerShdw dist="17962" dir="2700000">
                  <a:srgbClr val="000000"/>
                </a:outerShdw>
              </a:effectLst>
              <a:highlight>
                <a:scrgbClr r="0" g="0" b="0">
                  <a:alpha val="0"/>
                </a:scrgbClr>
              </a:highlight>
              <a:uFillTx/>
              <a:latin typeface="Liberation Serif" pitchFamily="18"/>
              <a:cs typeface="Arial" pitchFamily="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9A6FA5-BC64-46C1-BCF1-ECFFA8CF3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08" y="906222"/>
            <a:ext cx="4009063" cy="30177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A2B243-EB07-4E2E-8AB8-8EA3DFB60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831" y="3261855"/>
            <a:ext cx="4348145" cy="331649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6BED236-CE2C-4F09-83DF-BE214F477369}"/>
              </a:ext>
            </a:extLst>
          </p:cNvPr>
          <p:cNvSpPr/>
          <p:nvPr/>
        </p:nvSpPr>
        <p:spPr>
          <a:xfrm>
            <a:off x="4594412" y="906222"/>
            <a:ext cx="4413564" cy="165909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bg1"/>
                </a:solidFill>
              </a:rPr>
              <a:t>Πόσο ρεύμα περνάει;</a:t>
            </a:r>
          </a:p>
          <a:p>
            <a:pPr algn="ctr"/>
            <a:r>
              <a:rPr lang="el-GR" sz="2800" dirty="0">
                <a:solidFill>
                  <a:schemeClr val="bg1"/>
                </a:solidFill>
              </a:rPr>
              <a:t>Μια δίοδος στα άκρα της έχει τάση 0.7</a:t>
            </a:r>
            <a:r>
              <a:rPr lang="en-US" sz="2800" dirty="0">
                <a:solidFill>
                  <a:schemeClr val="bg1"/>
                </a:solidFill>
              </a:rPr>
              <a:t>V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6707052-BA7A-4236-8848-DAD32CEDC77F}"/>
              </a:ext>
            </a:extLst>
          </p:cNvPr>
          <p:cNvSpPr/>
          <p:nvPr/>
        </p:nvSpPr>
        <p:spPr>
          <a:xfrm>
            <a:off x="136024" y="4538669"/>
            <a:ext cx="4413564" cy="1659096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>
                <a:solidFill>
                  <a:schemeClr val="bg1"/>
                </a:solidFill>
              </a:rPr>
              <a:t>Πόση είναι η τάση στα άκρα της διόδου τώρα που δεν υπάρχει ρεύμα;</a:t>
            </a:r>
          </a:p>
        </p:txBody>
      </p:sp>
    </p:spTree>
    <p:extLst>
      <p:ext uri="{BB962C8B-B14F-4D97-AF65-F5344CB8AC3E}">
        <p14:creationId xmlns:p14="http://schemas.microsoft.com/office/powerpoint/2010/main" val="279733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5AB0D41E-25A3-452F-B8A2-6010DAB44FEC}"/>
              </a:ext>
            </a:extLst>
          </p:cNvPr>
          <p:cNvSpPr txBox="1"/>
          <p:nvPr/>
        </p:nvSpPr>
        <p:spPr>
          <a:xfrm>
            <a:off x="200171" y="110121"/>
            <a:ext cx="8568001" cy="698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6798" rIns="90004" bIns="46798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l-GR" sz="4400" b="0" i="0" u="none" strike="noStrike" kern="0" cap="none" spc="0" baseline="0" dirty="0">
                <a:solidFill>
                  <a:srgbClr val="CCFFFF"/>
                </a:solidFill>
                <a:effectLst>
                  <a:outerShdw dist="17962" dir="2700000">
                    <a:srgbClr val="000000"/>
                  </a:outerShdw>
                </a:effectLst>
                <a:highlight>
                  <a:scrgbClr r="0" g="0" b="0">
                    <a:alpha val="0"/>
                  </a:scrgbClr>
                </a:highlight>
                <a:uFillTx/>
                <a:latin typeface="Liberation Serif" pitchFamily="18"/>
                <a:cs typeface="Arial" pitchFamily="2"/>
              </a:rPr>
              <a:t>Συνεχές / Εναλλασσόμενο Ρεύμα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0D85AB-7FA1-4044-B282-0CC12A1973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623" y="888437"/>
            <a:ext cx="5695095" cy="25405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3C37BD-30ED-4371-81AB-3C63ED1F77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622" y="3961308"/>
            <a:ext cx="6462755" cy="208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308</Words>
  <Application>Microsoft Office PowerPoint</Application>
  <PresentationFormat>On-screen Show (4:3)</PresentationFormat>
  <Paragraphs>51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Liberation Serif</vt:lpstr>
      <vt:lpstr>Default</vt:lpstr>
      <vt:lpstr>http://www.schoolspace.gr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Διαφάνεια 1</dc:title>
  <dc:creator>sonicy_@hotmail.com</dc:creator>
  <cp:lastModifiedBy>Manolis Kiagias</cp:lastModifiedBy>
  <cp:revision>59</cp:revision>
  <dcterms:created xsi:type="dcterms:W3CDTF">2015-11-18T00:35:39Z</dcterms:created>
  <dcterms:modified xsi:type="dcterms:W3CDTF">2019-11-08T11:30:09Z</dcterms:modified>
</cp:coreProperties>
</file>

<file path=docProps/thumbnail.jpeg>
</file>